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9144000" cy="6858000" type="screen4x3"/>
  <p:notesSz cx="6735763" cy="98663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2838BEF-8BB2-4498-84A7-C5851F593DF1}" styleName="Střední styl 4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040" y="-6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D8221-EB5F-4F8F-8F38-9CA8CBE75A87}" type="datetimeFigureOut">
              <a:rPr lang="cs-CZ" smtClean="0"/>
              <a:t>20.10.2017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A77D-0B3B-4F97-AEFC-05A4CDA8C83E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D8221-EB5F-4F8F-8F38-9CA8CBE75A87}" type="datetimeFigureOut">
              <a:rPr lang="cs-CZ" smtClean="0"/>
              <a:t>20.10.2017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A77D-0B3B-4F97-AEFC-05A4CDA8C83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D8221-EB5F-4F8F-8F38-9CA8CBE75A87}" type="datetimeFigureOut">
              <a:rPr lang="cs-CZ" smtClean="0"/>
              <a:t>20.10.2017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A77D-0B3B-4F97-AEFC-05A4CDA8C83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D8221-EB5F-4F8F-8F38-9CA8CBE75A87}" type="datetimeFigureOut">
              <a:rPr lang="cs-CZ" smtClean="0"/>
              <a:t>20.10.2017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A77D-0B3B-4F97-AEFC-05A4CDA8C83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D8221-EB5F-4F8F-8F38-9CA8CBE75A87}" type="datetimeFigureOut">
              <a:rPr lang="cs-CZ" smtClean="0"/>
              <a:t>20.10.2017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A77D-0B3B-4F97-AEFC-05A4CDA8C83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D8221-EB5F-4F8F-8F38-9CA8CBE75A87}" type="datetimeFigureOut">
              <a:rPr lang="cs-CZ" smtClean="0"/>
              <a:t>20.10.2017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A77D-0B3B-4F97-AEFC-05A4CDA8C83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D8221-EB5F-4F8F-8F38-9CA8CBE75A87}" type="datetimeFigureOut">
              <a:rPr lang="cs-CZ" smtClean="0"/>
              <a:t>20.10.2017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A77D-0B3B-4F97-AEFC-05A4CDA8C83E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D8221-EB5F-4F8F-8F38-9CA8CBE75A87}" type="datetimeFigureOut">
              <a:rPr lang="cs-CZ" smtClean="0"/>
              <a:t>20.10.2017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A77D-0B3B-4F97-AEFC-05A4CDA8C83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D8221-EB5F-4F8F-8F38-9CA8CBE75A87}" type="datetimeFigureOut">
              <a:rPr lang="cs-CZ" smtClean="0"/>
              <a:t>20.10.2017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A77D-0B3B-4F97-AEFC-05A4CDA8C83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D8221-EB5F-4F8F-8F38-9CA8CBE75A87}" type="datetimeFigureOut">
              <a:rPr lang="cs-CZ" smtClean="0"/>
              <a:t>20.10.2017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A77D-0B3B-4F97-AEFC-05A4CDA8C83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D8221-EB5F-4F8F-8F38-9CA8CBE75A87}" type="datetimeFigureOut">
              <a:rPr lang="cs-CZ" smtClean="0"/>
              <a:t>20.10.2017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A77D-0B3B-4F97-AEFC-05A4CDA8C83E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9FD8221-EB5F-4F8F-8F38-9CA8CBE75A87}" type="datetimeFigureOut">
              <a:rPr lang="cs-CZ" smtClean="0"/>
              <a:t>20.10.2017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FBDA77D-0B3B-4F97-AEFC-05A4CDA8C83E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6592306" y="4375309"/>
            <a:ext cx="2395197" cy="160043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/>
          <a:effectLst>
            <a:glow rad="63500">
              <a:schemeClr val="accent5">
                <a:satMod val="175000"/>
                <a:alpha val="40000"/>
              </a:schemeClr>
            </a:glow>
            <a:outerShdw blurRad="63500" dist="50800" dir="5400000" sx="98000" sy="98000" rotWithShape="0">
              <a:srgbClr val="000000">
                <a:alpha val="20000"/>
              </a:srgbClr>
            </a:outerShdw>
            <a:softEdge rad="1270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sz="14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Nepožívejte tablety zbytečně </a:t>
            </a:r>
            <a:r>
              <a:rPr lang="cs-CZ" sz="1400" dirty="0" smtClean="0">
                <a:latin typeface="Calibri" panose="020F0502020204030204" pitchFamily="34" charset="0"/>
              </a:rPr>
              <a:t>nebo ve větším množství než je stanoveno. Svému zdraví tím nijak neprospějete. Uchovejte tablety na tmavém místě, mimo dosah malých dětí.</a:t>
            </a:r>
            <a:endParaRPr lang="cs-CZ" sz="1400" dirty="0">
              <a:latin typeface="Calibri" panose="020F0502020204030204" pitchFamily="34" charset="0"/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2447256" y="6309320"/>
            <a:ext cx="6696744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cs-CZ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Calibri" panose="020F0502020204030204" pitchFamily="34" charset="0"/>
              </a:rPr>
              <a:t>S případnými dotazy se neváhejte obrátit na příslušný obecní úřad.</a:t>
            </a:r>
            <a:endParaRPr lang="cs-CZ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</a:endParaRPr>
          </a:p>
        </p:txBody>
      </p:sp>
      <p:graphicFrame>
        <p:nvGraphicFramePr>
          <p:cNvPr id="24" name="Tabulka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4212236"/>
              </p:ext>
            </p:extLst>
          </p:nvPr>
        </p:nvGraphicFramePr>
        <p:xfrm>
          <a:off x="1979712" y="4382938"/>
          <a:ext cx="4407676" cy="73152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{22838BEF-8BB2-4498-84A7-C5851F593DF1}</a:tableStyleId>
              </a:tblPr>
              <a:tblGrid>
                <a:gridCol w="1243191"/>
                <a:gridCol w="1130173"/>
                <a:gridCol w="1017156"/>
                <a:gridCol w="1017156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effectLst/>
                          <a:latin typeface="Calibri" panose="020F0502020204030204" pitchFamily="34" charset="0"/>
                        </a:rPr>
                        <a:t>Novorozenci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effectLst/>
                          <a:latin typeface="Calibri" panose="020F0502020204030204" pitchFamily="34" charset="0"/>
                        </a:rPr>
                        <a:t>do </a:t>
                      </a:r>
                      <a:r>
                        <a:rPr lang="cs-CZ" sz="1200" b="1" dirty="0">
                          <a:effectLst/>
                          <a:latin typeface="Calibri" panose="020F0502020204030204" pitchFamily="34" charset="0"/>
                        </a:rPr>
                        <a:t>1 měsíce</a:t>
                      </a:r>
                      <a:endParaRPr lang="cs-CZ" sz="1200" b="1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  <a:latin typeface="Calibri" panose="020F0502020204030204" pitchFamily="34" charset="0"/>
                        </a:rPr>
                        <a:t>Kojenci a </a:t>
                      </a:r>
                      <a:r>
                        <a:rPr lang="cs-CZ" sz="1200" b="1" dirty="0" smtClean="0">
                          <a:effectLst/>
                          <a:latin typeface="Calibri" panose="020F0502020204030204" pitchFamily="34" charset="0"/>
                        </a:rPr>
                        <a:t>děti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effectLst/>
                          <a:latin typeface="Calibri" panose="020F0502020204030204" pitchFamily="34" charset="0"/>
                        </a:rPr>
                        <a:t> do </a:t>
                      </a:r>
                      <a:r>
                        <a:rPr lang="cs-CZ" sz="1200" b="1" dirty="0">
                          <a:effectLst/>
                          <a:latin typeface="Calibri" panose="020F0502020204030204" pitchFamily="34" charset="0"/>
                        </a:rPr>
                        <a:t>3 let</a:t>
                      </a:r>
                      <a:endParaRPr lang="cs-CZ" sz="1200" b="1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effectLst/>
                          <a:latin typeface="Calibri" panose="020F0502020204030204" pitchFamily="34" charset="0"/>
                        </a:rPr>
                        <a:t>Děti od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effectLst/>
                          <a:latin typeface="Calibri" panose="020F0502020204030204" pitchFamily="34" charset="0"/>
                        </a:rPr>
                        <a:t>3 </a:t>
                      </a:r>
                      <a:r>
                        <a:rPr lang="cs-CZ" sz="1200" b="1" dirty="0">
                          <a:effectLst/>
                          <a:latin typeface="Calibri" panose="020F0502020204030204" pitchFamily="34" charset="0"/>
                        </a:rPr>
                        <a:t>do 12 let</a:t>
                      </a:r>
                      <a:endParaRPr lang="cs-CZ" sz="1200" b="1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  <a:latin typeface="Calibri" panose="020F0502020204030204" pitchFamily="34" charset="0"/>
                        </a:rPr>
                        <a:t>Osoby </a:t>
                      </a:r>
                      <a:r>
                        <a:rPr lang="cs-CZ" sz="1200" b="1" dirty="0" smtClean="0">
                          <a:effectLst/>
                          <a:latin typeface="Calibri" panose="020F0502020204030204" pitchFamily="34" charset="0"/>
                        </a:rPr>
                        <a:t>starší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effectLst/>
                          <a:latin typeface="Calibri" panose="020F0502020204030204" pitchFamily="34" charset="0"/>
                        </a:rPr>
                        <a:t>12 </a:t>
                      </a:r>
                      <a:r>
                        <a:rPr lang="cs-CZ" sz="1200" b="1" dirty="0">
                          <a:effectLst/>
                          <a:latin typeface="Calibri" panose="020F0502020204030204" pitchFamily="34" charset="0"/>
                        </a:rPr>
                        <a:t>let</a:t>
                      </a:r>
                      <a:endParaRPr lang="cs-CZ" sz="1200" b="1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1/4 tablety </a:t>
                      </a:r>
                      <a:endParaRPr lang="cs-CZ" sz="1200" b="1" dirty="0" smtClean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  <a:latin typeface="Calibri" panose="020F0502020204030204" pitchFamily="34" charset="0"/>
                        </a:rPr>
                        <a:t>=</a:t>
                      </a:r>
                      <a:r>
                        <a:rPr lang="cs-CZ" sz="1200" dirty="0">
                          <a:effectLst/>
                          <a:latin typeface="Calibri" panose="020F0502020204030204" pitchFamily="34" charset="0"/>
                        </a:rPr>
                        <a:t>16 mg KI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½ </a:t>
                      </a:r>
                      <a:r>
                        <a:rPr lang="cs-CZ" sz="12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tablety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cs-CZ" sz="1200" dirty="0">
                          <a:effectLst/>
                          <a:latin typeface="Calibri" panose="020F0502020204030204" pitchFamily="34" charset="0"/>
                        </a:rPr>
                        <a:t>= 32 mg KI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 tableta </a:t>
                      </a:r>
                      <a:endParaRPr lang="cs-CZ" sz="1200" b="1" dirty="0" smtClean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  <a:latin typeface="Calibri" panose="020F0502020204030204" pitchFamily="34" charset="0"/>
                        </a:rPr>
                        <a:t>= </a:t>
                      </a:r>
                      <a:r>
                        <a:rPr lang="cs-CZ" sz="1200" dirty="0">
                          <a:effectLst/>
                          <a:latin typeface="Calibri" panose="020F0502020204030204" pitchFamily="34" charset="0"/>
                        </a:rPr>
                        <a:t>65 mg KI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2 tablety </a:t>
                      </a:r>
                      <a:endParaRPr lang="cs-CZ" sz="1200" b="1" dirty="0" smtClean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  <a:latin typeface="Calibri" panose="020F0502020204030204" pitchFamily="34" charset="0"/>
                        </a:rPr>
                        <a:t>=</a:t>
                      </a:r>
                      <a:r>
                        <a:rPr lang="cs-CZ" sz="1200" dirty="0">
                          <a:effectLst/>
                          <a:latin typeface="Calibri" panose="020F0502020204030204" pitchFamily="34" charset="0"/>
                        </a:rPr>
                        <a:t>130 mg KI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sp>
        <p:nvSpPr>
          <p:cNvPr id="27" name="Obdélník 26"/>
          <p:cNvSpPr/>
          <p:nvPr/>
        </p:nvSpPr>
        <p:spPr>
          <a:xfrm>
            <a:off x="181306" y="3140968"/>
            <a:ext cx="886796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000" b="1" cap="none" spc="0" dirty="0" smtClean="0">
                <a:ln w="1778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Calibri" panose="020F0502020204030204" pitchFamily="34" charset="0"/>
              </a:rPr>
              <a:t>Informace občanům o požití tablet jodidu draselného v případě radiační havárie se předávají prostřednictvím hromadných sdělovacích prostředků a místních informačních systémů obcí v ZHP.</a:t>
            </a:r>
            <a:r>
              <a:rPr lang="cs-CZ" sz="2000" cap="none" spc="0" dirty="0" smtClean="0">
                <a:ln w="1778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Calibri" panose="020F0502020204030204" pitchFamily="34" charset="0"/>
              </a:rPr>
              <a:t> </a:t>
            </a:r>
            <a:endParaRPr lang="cs-CZ" sz="2000" cap="none" spc="0" dirty="0">
              <a:ln w="17780" cmpd="sng">
                <a:solidFill>
                  <a:srgbClr val="C00000"/>
                </a:solidFill>
                <a:prstDash val="solid"/>
                <a:miter lim="800000"/>
              </a:ln>
              <a:solidFill>
                <a:srgbClr val="FF0000"/>
              </a:solidFill>
            </a:endParaRPr>
          </a:p>
        </p:txBody>
      </p:sp>
      <p:sp>
        <p:nvSpPr>
          <p:cNvPr id="30" name="Obdélník 29"/>
          <p:cNvSpPr/>
          <p:nvPr/>
        </p:nvSpPr>
        <p:spPr>
          <a:xfrm rot="5400000">
            <a:off x="-720296" y="5056493"/>
            <a:ext cx="1708160" cy="217660"/>
          </a:xfrm>
          <a:prstGeom prst="rect">
            <a:avLst/>
          </a:prstGeom>
          <a:noFill/>
        </p:spPr>
        <p:txBody>
          <a:bodyPr vert="vert270" wrap="square" lIns="91440" tIns="45720" rIns="91440" bIns="45720">
            <a:spAutoFit/>
          </a:bodyPr>
          <a:lstStyle/>
          <a:p>
            <a:r>
              <a:rPr lang="cs-CZ" sz="110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Calibri" panose="020F0502020204030204" pitchFamily="34" charset="0"/>
              </a:rPr>
              <a:t>D</a:t>
            </a:r>
          </a:p>
          <a:p>
            <a:r>
              <a:rPr lang="cs-CZ" sz="1100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Calibri" panose="020F0502020204030204" pitchFamily="34" charset="0"/>
              </a:rPr>
              <a:t>á</a:t>
            </a:r>
          </a:p>
          <a:p>
            <a:r>
              <a:rPr lang="cs-CZ" sz="1100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Calibri" panose="020F0502020204030204" pitchFamily="34" charset="0"/>
              </a:rPr>
              <a:t>v</a:t>
            </a:r>
          </a:p>
          <a:p>
            <a:r>
              <a:rPr lang="cs-CZ" sz="1100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Calibri" panose="020F0502020204030204" pitchFamily="34" charset="0"/>
              </a:rPr>
              <a:t>k</a:t>
            </a:r>
          </a:p>
          <a:p>
            <a:r>
              <a:rPr lang="cs-CZ" sz="1100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Calibri" panose="020F0502020204030204" pitchFamily="34" charset="0"/>
              </a:rPr>
              <a:t>o</a:t>
            </a:r>
          </a:p>
          <a:p>
            <a:r>
              <a:rPr lang="cs-CZ" sz="1100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Calibri" panose="020F0502020204030204" pitchFamily="34" charset="0"/>
              </a:rPr>
              <a:t>v</a:t>
            </a:r>
          </a:p>
          <a:p>
            <a:r>
              <a:rPr lang="cs-CZ" sz="1100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Calibri" panose="020F0502020204030204" pitchFamily="34" charset="0"/>
              </a:rPr>
              <a:t>á</a:t>
            </a:r>
          </a:p>
          <a:p>
            <a:r>
              <a:rPr lang="cs-CZ" sz="1100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Calibri" panose="020F0502020204030204" pitchFamily="34" charset="0"/>
              </a:rPr>
              <a:t>n</a:t>
            </a:r>
          </a:p>
          <a:p>
            <a:r>
              <a:rPr lang="cs-CZ" sz="1100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Calibri" panose="020F0502020204030204" pitchFamily="34" charset="0"/>
              </a:rPr>
              <a:t>í</a:t>
            </a:r>
            <a:endParaRPr lang="cs-CZ" sz="1100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614" y="4375309"/>
            <a:ext cx="1575292" cy="1600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ovéPole 13"/>
          <p:cNvSpPr txBox="1"/>
          <p:nvPr/>
        </p:nvSpPr>
        <p:spPr>
          <a:xfrm>
            <a:off x="234949" y="311074"/>
            <a:ext cx="3719429" cy="230832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/>
          <a:effectLst>
            <a:glow rad="63500">
              <a:schemeClr val="accent5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  <a:softEdge rad="1270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sz="1600" dirty="0" smtClean="0">
                <a:latin typeface="Calibri" panose="020F0502020204030204" pitchFamily="34" charset="0"/>
              </a:rPr>
              <a:t>Jednou z látek unikajících </a:t>
            </a:r>
            <a:r>
              <a:rPr lang="cs-CZ" sz="1600" b="1" dirty="0" smtClean="0">
                <a:latin typeface="Calibri" panose="020F0502020204030204" pitchFamily="34" charset="0"/>
              </a:rPr>
              <a:t>při radiační havárii</a:t>
            </a:r>
            <a:r>
              <a:rPr lang="cs-CZ" sz="1600" dirty="0" smtClean="0">
                <a:latin typeface="Calibri" panose="020F0502020204030204" pitchFamily="34" charset="0"/>
              </a:rPr>
              <a:t> je </a:t>
            </a:r>
            <a:r>
              <a:rPr lang="cs-CZ" sz="1600" b="1" dirty="0" smtClean="0">
                <a:latin typeface="Calibri" panose="020F0502020204030204" pitchFamily="34" charset="0"/>
              </a:rPr>
              <a:t>radioaktivní jód</a:t>
            </a:r>
            <a:r>
              <a:rPr lang="cs-CZ" sz="1600" dirty="0" smtClean="0">
                <a:latin typeface="Calibri" panose="020F0502020204030204" pitchFamily="34" charset="0"/>
              </a:rPr>
              <a:t>, který má tendenci shromažďovat se ve štítné žláze člověka. Aby se předešlo tomuto hromadění a následnému poškození zdraví, </a:t>
            </a:r>
            <a:r>
              <a:rPr lang="cs-CZ" sz="1600" b="1" dirty="0" smtClean="0">
                <a:latin typeface="Calibri" panose="020F0502020204030204" pitchFamily="34" charset="0"/>
              </a:rPr>
              <a:t>užívají se tablety jodidu draselného, který nasytí štítnou žlázu</a:t>
            </a:r>
            <a:r>
              <a:rPr lang="cs-CZ" sz="1600" dirty="0" smtClean="0">
                <a:latin typeface="Calibri" panose="020F0502020204030204" pitchFamily="34" charset="0"/>
              </a:rPr>
              <a:t> a </a:t>
            </a:r>
            <a:r>
              <a:rPr lang="cs-CZ" sz="1600" b="1" dirty="0" smtClean="0">
                <a:latin typeface="Calibri" panose="020F0502020204030204" pitchFamily="34" charset="0"/>
              </a:rPr>
              <a:t>nevpustí</a:t>
            </a:r>
            <a:r>
              <a:rPr lang="cs-CZ" sz="1600" dirty="0" smtClean="0">
                <a:latin typeface="Calibri" panose="020F0502020204030204" pitchFamily="34" charset="0"/>
              </a:rPr>
              <a:t> další množství </a:t>
            </a:r>
            <a:r>
              <a:rPr lang="cs-CZ" sz="1600" b="1" dirty="0" smtClean="0">
                <a:latin typeface="Calibri" panose="020F0502020204030204" pitchFamily="34" charset="0"/>
              </a:rPr>
              <a:t>jódu radioaktivního.</a:t>
            </a:r>
            <a:endParaRPr lang="cs-CZ" sz="1600" b="1" dirty="0">
              <a:latin typeface="Calibri" panose="020F0502020204030204" pitchFamily="34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1979712" y="5442322"/>
            <a:ext cx="4421551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/>
          <a:effectLst>
            <a:glow rad="63500">
              <a:schemeClr val="accent5">
                <a:satMod val="175000"/>
                <a:alpha val="40000"/>
              </a:schemeClr>
            </a:glow>
            <a:outerShdw blurRad="63500" dist="50800" dir="5400000" sx="98000" sy="98000" rotWithShape="0">
              <a:srgbClr val="000000">
                <a:alpha val="20000"/>
              </a:srgbClr>
            </a:outerShdw>
            <a:softEdge rad="1270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sz="1400" b="1" dirty="0" smtClean="0">
                <a:latin typeface="Calibri" panose="020F0502020204030204" pitchFamily="34" charset="0"/>
              </a:rPr>
              <a:t>Další informace k užívání najdete v příbalovém letáku u tablet.</a:t>
            </a:r>
            <a:endParaRPr lang="cs-CZ" sz="1400" b="1" dirty="0">
              <a:latin typeface="Calibri" panose="020F050202020403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4084" y="84670"/>
            <a:ext cx="4353419" cy="29122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  <a:softEdge rad="31750"/>
          </a:effectLst>
        </p:spPr>
      </p:pic>
    </p:spTree>
    <p:extLst>
      <p:ext uri="{BB962C8B-B14F-4D97-AF65-F5344CB8AC3E}">
        <p14:creationId xmlns:p14="http://schemas.microsoft.com/office/powerpoint/2010/main" val="244184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326</TotalTime>
  <Words>178</Words>
  <Application>Microsoft Office PowerPoint</Application>
  <PresentationFormat>Předvádění na obrazovce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Aerodynamika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Koubová Martina</dc:creator>
  <cp:lastModifiedBy>Koubová Martina</cp:lastModifiedBy>
  <cp:revision>35</cp:revision>
  <cp:lastPrinted>2017-09-08T11:16:40Z</cp:lastPrinted>
  <dcterms:created xsi:type="dcterms:W3CDTF">2017-09-08T06:48:51Z</dcterms:created>
  <dcterms:modified xsi:type="dcterms:W3CDTF">2017-10-20T10:14:41Z</dcterms:modified>
</cp:coreProperties>
</file>